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7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3509171" cy="1470025"/>
          </a:xfrm>
        </p:spPr>
        <p:txBody>
          <a:bodyPr/>
          <a:lstStyle/>
          <a:p>
            <a:r>
              <a:rPr lang="en-US" dirty="0" smtClean="0"/>
              <a:t>American high schools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8739"/>
            <a:ext cx="5220072" cy="33392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62" y="13643"/>
            <a:ext cx="4793138" cy="35050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404" y="4670361"/>
            <a:ext cx="3831029" cy="212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07288" cy="5865515"/>
          </a:xfrm>
        </p:spPr>
        <p:txBody>
          <a:bodyPr numCol="2">
            <a:normAutofit/>
          </a:bodyPr>
          <a:lstStyle/>
          <a:p>
            <a:r>
              <a:rPr lang="en-US" sz="3000" dirty="0">
                <a:latin typeface="Times New Roman"/>
                <a:ea typeface="Times New Roman"/>
              </a:rPr>
              <a:t>Educate,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education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kindergarten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elementary </a:t>
            </a:r>
            <a:r>
              <a:rPr lang="en-US" sz="3000" dirty="0">
                <a:latin typeface="Times New Roman"/>
                <a:ea typeface="Times New Roman"/>
              </a:rPr>
              <a:t>school,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junior </a:t>
            </a:r>
            <a:r>
              <a:rPr lang="en-US" sz="3000" dirty="0">
                <a:latin typeface="Times New Roman"/>
                <a:ea typeface="Times New Roman"/>
              </a:rPr>
              <a:t>school,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high </a:t>
            </a:r>
            <a:r>
              <a:rPr lang="en-US" sz="3000" dirty="0">
                <a:latin typeface="Times New Roman"/>
                <a:ea typeface="Times New Roman"/>
              </a:rPr>
              <a:t>school,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grade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mark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sz="3000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start </a:t>
            </a:r>
            <a:r>
              <a:rPr lang="en-US" sz="3000" dirty="0">
                <a:latin typeface="Times New Roman"/>
                <a:ea typeface="Times New Roman"/>
              </a:rPr>
              <a:t>school,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leave </a:t>
            </a:r>
            <a:r>
              <a:rPr lang="en-US" sz="3000" dirty="0">
                <a:latin typeface="Times New Roman"/>
                <a:ea typeface="Times New Roman"/>
              </a:rPr>
              <a:t>school,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drive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subject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extra-curricular </a:t>
            </a:r>
            <a:r>
              <a:rPr lang="en-US" sz="3000" dirty="0">
                <a:latin typeface="Times New Roman"/>
                <a:ea typeface="Times New Roman"/>
              </a:rPr>
              <a:t>activity,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experience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discussion</a:t>
            </a:r>
            <a:r>
              <a:rPr lang="en-US" sz="3000" dirty="0">
                <a:latin typeface="Times New Roman"/>
                <a:ea typeface="Times New Roman"/>
              </a:rPr>
              <a:t>, </a:t>
            </a:r>
            <a:endParaRPr lang="en-US" sz="3000" dirty="0" smtClean="0">
              <a:latin typeface="Times New Roman"/>
              <a:ea typeface="Times New Roman"/>
            </a:endParaRPr>
          </a:p>
          <a:p>
            <a:r>
              <a:rPr lang="en-US" sz="3000" dirty="0" smtClean="0">
                <a:latin typeface="Times New Roman"/>
                <a:ea typeface="Times New Roman"/>
              </a:rPr>
              <a:t>class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80118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the 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92514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How many levels are there in American educational system?</a:t>
            </a:r>
            <a:endParaRPr lang="ru-RU" dirty="0"/>
          </a:p>
          <a:p>
            <a:r>
              <a:rPr lang="en-US" dirty="0"/>
              <a:t>What are they?</a:t>
            </a:r>
            <a:endParaRPr lang="ru-RU" dirty="0"/>
          </a:p>
          <a:p>
            <a:r>
              <a:rPr lang="en-US" dirty="0"/>
              <a:t>At what age do American children start school? What kind of school is it?</a:t>
            </a:r>
            <a:endParaRPr lang="ru-RU" dirty="0"/>
          </a:p>
          <a:p>
            <a:r>
              <a:rPr lang="en-US" dirty="0"/>
              <a:t>Where do American children go before school? At what age do they start kindergarten?</a:t>
            </a:r>
            <a:endParaRPr lang="ru-RU" dirty="0"/>
          </a:p>
          <a:p>
            <a:r>
              <a:rPr lang="en-US" dirty="0"/>
              <a:t>How many years do American children study at elementary school?</a:t>
            </a:r>
            <a:endParaRPr lang="ru-RU" dirty="0"/>
          </a:p>
          <a:p>
            <a:r>
              <a:rPr lang="en-US" dirty="0"/>
              <a:t>What is the second level of educational system in the USA?</a:t>
            </a:r>
            <a:endParaRPr lang="ru-RU" dirty="0"/>
          </a:p>
          <a:p>
            <a:r>
              <a:rPr lang="en-US" dirty="0"/>
              <a:t>How many years do American children study at junior school?</a:t>
            </a:r>
            <a:endParaRPr lang="ru-RU" dirty="0"/>
          </a:p>
          <a:p>
            <a:r>
              <a:rPr lang="en-US" dirty="0"/>
              <a:t>What is the last level of school system in the USA? </a:t>
            </a:r>
            <a:endParaRPr lang="ru-RU" dirty="0"/>
          </a:p>
          <a:p>
            <a:r>
              <a:rPr lang="en-US" dirty="0"/>
              <a:t>How many years do American children study at high school</a:t>
            </a:r>
            <a:r>
              <a:rPr lang="en-US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47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Grade or grader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1</a:t>
            </a:r>
            <a:endParaRPr lang="ru-RU" sz="6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1" y="2636912"/>
            <a:ext cx="4686212" cy="316835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6600" dirty="0" smtClean="0"/>
              <a:t>     2</a:t>
            </a:r>
            <a:endParaRPr lang="ru-RU" sz="66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803" y="2211028"/>
            <a:ext cx="2959597" cy="3810260"/>
          </a:xfrm>
        </p:spPr>
      </p:pic>
    </p:spTree>
    <p:extLst>
      <p:ext uri="{BB962C8B-B14F-4D97-AF65-F5344CB8AC3E}">
        <p14:creationId xmlns:p14="http://schemas.microsoft.com/office/powerpoint/2010/main" val="1543394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words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freshman</a:t>
            </a:r>
            <a:r>
              <a:rPr lang="en-US" sz="4000" dirty="0"/>
              <a:t>, sophomore, junior, </a:t>
            </a:r>
            <a:r>
              <a:rPr lang="en-US" sz="4000" dirty="0" smtClean="0"/>
              <a:t>senior</a:t>
            </a:r>
          </a:p>
          <a:p>
            <a:pPr marL="0" indent="0" algn="ctr">
              <a:buNone/>
            </a:pPr>
            <a:r>
              <a:rPr lang="en-US" sz="4000" dirty="0" smtClean="0"/>
              <a:t>Ex: A freshman is a …….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52168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Keys: 1-relaxing, 2-educational, 3-driving, </a:t>
            </a:r>
          </a:p>
          <a:p>
            <a:pPr marL="0" indent="0">
              <a:buNone/>
            </a:pPr>
            <a:r>
              <a:rPr lang="en-US" dirty="0" smtClean="0"/>
              <a:t>4-locker, 5-twice, 6- sporty, 7- organizing,</a:t>
            </a:r>
          </a:p>
          <a:p>
            <a:pPr marL="0" indent="0">
              <a:buNone/>
            </a:pPr>
            <a:r>
              <a:rPr lang="en-US" dirty="0" smtClean="0"/>
              <a:t>8- extremely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8 </a:t>
            </a:r>
            <a:r>
              <a:rPr lang="en-US" dirty="0"/>
              <a:t>correct answers – your mark is 5;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6-7 </a:t>
            </a:r>
            <a:r>
              <a:rPr lang="en-US" dirty="0"/>
              <a:t>correct answers – your mark is 4: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4-5 </a:t>
            </a:r>
            <a:r>
              <a:rPr lang="en-US" dirty="0"/>
              <a:t>correct answers – your mark is 3: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less </a:t>
            </a:r>
            <a:r>
              <a:rPr lang="en-US" dirty="0"/>
              <a:t>3 correct answers – your mark is 2.</a:t>
            </a:r>
            <a:endParaRPr lang="ru-RU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96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Keys: 1-T, 2-F, 3-F, 4-T, 5-F, 6-T, 7-F, 8-F.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8 correct answers – your mark is 5; </a:t>
            </a:r>
          </a:p>
          <a:p>
            <a:pPr marL="0" indent="0">
              <a:buNone/>
            </a:pPr>
            <a:r>
              <a:rPr lang="en-US" dirty="0"/>
              <a:t>6-7 correct answers – your mark is 4: </a:t>
            </a:r>
          </a:p>
          <a:p>
            <a:pPr marL="0" indent="0">
              <a:buNone/>
            </a:pPr>
            <a:r>
              <a:rPr lang="en-US" dirty="0"/>
              <a:t>4-5 correct answers – your mark is 3: </a:t>
            </a:r>
          </a:p>
          <a:p>
            <a:pPr marL="0" indent="0">
              <a:buNone/>
            </a:pPr>
            <a:r>
              <a:rPr lang="en-US" dirty="0"/>
              <a:t>less 3 correct answers – your mark is 2.</a:t>
            </a:r>
            <a:endParaRPr lang="ru-RU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381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281</Words>
  <Application>Microsoft Office PowerPoint</Application>
  <PresentationFormat>Экран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American high schools</vt:lpstr>
      <vt:lpstr>Презентация PowerPoint</vt:lpstr>
      <vt:lpstr>Answer the questions</vt:lpstr>
      <vt:lpstr>Grade or grader</vt:lpstr>
      <vt:lpstr>Explain the words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high schools</dc:title>
  <dc:creator>учитель</dc:creator>
  <cp:lastModifiedBy>учитель</cp:lastModifiedBy>
  <cp:revision>3</cp:revision>
  <dcterms:created xsi:type="dcterms:W3CDTF">2017-02-05T15:47:44Z</dcterms:created>
  <dcterms:modified xsi:type="dcterms:W3CDTF">2017-02-05T16:13:17Z</dcterms:modified>
</cp:coreProperties>
</file>